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 2" charset="1" panose="020B0606030504020204"/>
      <p:regular r:id="rId14"/>
    </p:embeddedFont>
    <p:embeddedFont>
      <p:font typeface="Open Sans 2 Bold" charset="1" panose="020B0806030504020204"/>
      <p:regular r:id="rId15"/>
    </p:embeddedFont>
    <p:embeddedFont>
      <p:font typeface="Open Sans 2 Italics" charset="1" panose="020B0606030504020204"/>
      <p:regular r:id="rId16"/>
    </p:embeddedFont>
    <p:embeddedFont>
      <p:font typeface="Open Sans 2 Bold Italics" charset="1" panose="020B0806030504020204"/>
      <p:regular r:id="rId17"/>
    </p:embeddedFont>
    <p:embeddedFont>
      <p:font typeface="Open Sans 2 Light" charset="1" panose="020B0306030504020204"/>
      <p:regular r:id="rId18"/>
    </p:embeddedFont>
    <p:embeddedFont>
      <p:font typeface="Open Sans 2 Light Italics" charset="1" panose="020B0306030504020204"/>
      <p:regular r:id="rId19"/>
    </p:embeddedFont>
    <p:embeddedFont>
      <p:font typeface="Open Sans 2 Ultra-Bold" charset="1" panose="00000000000000000000"/>
      <p:regular r:id="rId20"/>
    </p:embeddedFont>
    <p:embeddedFont>
      <p:font typeface="Open Sans 2 Ultra-Bold Italics" charset="1" panose="00000000000000000000"/>
      <p:regular r:id="rId21"/>
    </p:embeddedFont>
    <p:embeddedFont>
      <p:font typeface="Open Sans 1" charset="1" panose="00000000000000000000"/>
      <p:regular r:id="rId22"/>
    </p:embeddedFont>
    <p:embeddedFont>
      <p:font typeface="Open Sans 1 Bold" charset="1" panose="00000000000000000000"/>
      <p:regular r:id="rId23"/>
    </p:embeddedFont>
    <p:embeddedFont>
      <p:font typeface="Open Sans 1 Italics" charset="1" panose="00000000000000000000"/>
      <p:regular r:id="rId24"/>
    </p:embeddedFont>
    <p:embeddedFont>
      <p:font typeface="Open Sans 1 Bold Italics" charset="1" panose="00000000000000000000"/>
      <p:regular r:id="rId25"/>
    </p:embeddedFont>
    <p:embeddedFont>
      <p:font typeface="Open Sans 1 Light" charset="1" panose="00000000000000000000"/>
      <p:regular r:id="rId26"/>
    </p:embeddedFont>
    <p:embeddedFont>
      <p:font typeface="Open Sans 1 Light Italics" charset="1" panose="00000000000000000000"/>
      <p:regular r:id="rId27"/>
    </p:embeddedFont>
    <p:embeddedFont>
      <p:font typeface="Open Sans 1 Medium" charset="1" panose="00000000000000000000"/>
      <p:regular r:id="rId28"/>
    </p:embeddedFont>
    <p:embeddedFont>
      <p:font typeface="Open Sans 1 Medium Italics" charset="1" panose="00000000000000000000"/>
      <p:regular r:id="rId29"/>
    </p:embeddedFont>
    <p:embeddedFont>
      <p:font typeface="Open Sans 1 Semi-Bold" charset="1" panose="00000000000000000000"/>
      <p:regular r:id="rId30"/>
    </p:embeddedFont>
    <p:embeddedFont>
      <p:font typeface="Open Sans 1 Semi-Bold Italics" charset="1" panose="00000000000000000000"/>
      <p:regular r:id="rId31"/>
    </p:embeddedFont>
    <p:embeddedFont>
      <p:font typeface="Open Sans 1 Ultra-Bold" charset="1" panose="00000000000000000000"/>
      <p:regular r:id="rId32"/>
    </p:embeddedFont>
    <p:embeddedFont>
      <p:font typeface="Open Sans 1 Ultra-Bold Italic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24184">
            <a:off x="10762144" y="-1079983"/>
            <a:ext cx="8774852" cy="7809619"/>
          </a:xfrm>
          <a:custGeom>
            <a:avLst/>
            <a:gdLst/>
            <a:ahLst/>
            <a:cxnLst/>
            <a:rect r="r" b="b" t="t" l="l"/>
            <a:pathLst>
              <a:path h="7809619" w="8774852">
                <a:moveTo>
                  <a:pt x="0" y="0"/>
                </a:moveTo>
                <a:lnTo>
                  <a:pt x="8774852" y="0"/>
                </a:lnTo>
                <a:lnTo>
                  <a:pt x="8774852" y="7809619"/>
                </a:lnTo>
                <a:lnTo>
                  <a:pt x="0" y="7809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050" y="349962"/>
            <a:ext cx="3126461" cy="3126461"/>
          </a:xfrm>
          <a:custGeom>
            <a:avLst/>
            <a:gdLst/>
            <a:ahLst/>
            <a:cxnLst/>
            <a:rect r="r" b="b" t="t" l="l"/>
            <a:pathLst>
              <a:path h="3126461" w="3126461">
                <a:moveTo>
                  <a:pt x="0" y="0"/>
                </a:moveTo>
                <a:lnTo>
                  <a:pt x="3126461" y="0"/>
                </a:lnTo>
                <a:lnTo>
                  <a:pt x="3126461" y="3126461"/>
                </a:lnTo>
                <a:lnTo>
                  <a:pt x="0" y="3126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942996"/>
            <a:ext cx="11788345" cy="245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96"/>
              </a:lnSpc>
            </a:pPr>
            <a:r>
              <a:rPr lang="en-US" sz="4711">
                <a:solidFill>
                  <a:srgbClr val="000000"/>
                </a:solidFill>
                <a:latin typeface="Open Sans 1 Bold"/>
              </a:rPr>
              <a:t>NeuroSense</a:t>
            </a:r>
          </a:p>
          <a:p>
            <a:pPr algn="just">
              <a:lnSpc>
                <a:spcPts val="6596"/>
              </a:lnSpc>
              <a:spcBef>
                <a:spcPct val="0"/>
              </a:spcBef>
            </a:pPr>
            <a:r>
              <a:rPr lang="en-US" sz="4711">
                <a:solidFill>
                  <a:srgbClr val="000000"/>
                </a:solidFill>
                <a:latin typeface="Open Sans 1 Bold"/>
              </a:rPr>
              <a:t>AFERIDOR DE SENSIBILIDADE TÉRMICA APLICADO À PELE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534672"/>
            <a:ext cx="9723775" cy="238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Open Sans 2"/>
              </a:rPr>
              <a:t>Gabriela Fleck Godoi</a:t>
            </a:r>
          </a:p>
          <a:p>
            <a:pPr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Open Sans 2"/>
              </a:rPr>
              <a:t>Julia Cristina da Silva Oliveira</a:t>
            </a:r>
          </a:p>
          <a:p>
            <a:pPr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Open Sans 2"/>
              </a:rPr>
              <a:t>Luiza Cotrim de Faria</a:t>
            </a:r>
          </a:p>
          <a:p>
            <a:pPr>
              <a:lnSpc>
                <a:spcPts val="4735"/>
              </a:lnSpc>
              <a:spcBef>
                <a:spcPct val="0"/>
              </a:spcBef>
            </a:pPr>
            <a:r>
              <a:rPr lang="en-US" sz="3382">
                <a:solidFill>
                  <a:srgbClr val="000000"/>
                </a:solidFill>
                <a:latin typeface="Open Sans 2"/>
              </a:rPr>
              <a:t>Victor Hugo Celoni Gnatkovski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6609" y="2877507"/>
            <a:ext cx="19493834" cy="19493834"/>
          </a:xfrm>
          <a:custGeom>
            <a:avLst/>
            <a:gdLst/>
            <a:ahLst/>
            <a:cxnLst/>
            <a:rect r="r" b="b" t="t" l="l"/>
            <a:pathLst>
              <a:path h="19493834" w="19493834">
                <a:moveTo>
                  <a:pt x="0" y="0"/>
                </a:moveTo>
                <a:lnTo>
                  <a:pt x="19493833" y="0"/>
                </a:lnTo>
                <a:lnTo>
                  <a:pt x="19493833" y="19493833"/>
                </a:lnTo>
                <a:lnTo>
                  <a:pt x="0" y="1949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91047" y="-5969993"/>
            <a:ext cx="15532696" cy="15532696"/>
          </a:xfrm>
          <a:custGeom>
            <a:avLst/>
            <a:gdLst/>
            <a:ahLst/>
            <a:cxnLst/>
            <a:rect r="r" b="b" t="t" l="l"/>
            <a:pathLst>
              <a:path h="15532696" w="15532696">
                <a:moveTo>
                  <a:pt x="0" y="0"/>
                </a:moveTo>
                <a:lnTo>
                  <a:pt x="15532697" y="0"/>
                </a:lnTo>
                <a:lnTo>
                  <a:pt x="15532697" y="15532697"/>
                </a:lnTo>
                <a:lnTo>
                  <a:pt x="0" y="1553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659641"/>
            <a:ext cx="5841046" cy="4374623"/>
          </a:xfrm>
          <a:custGeom>
            <a:avLst/>
            <a:gdLst/>
            <a:ahLst/>
            <a:cxnLst/>
            <a:rect r="r" b="b" t="t" l="l"/>
            <a:pathLst>
              <a:path h="4374623" w="5841046">
                <a:moveTo>
                  <a:pt x="0" y="0"/>
                </a:moveTo>
                <a:lnTo>
                  <a:pt x="5841046" y="0"/>
                </a:lnTo>
                <a:lnTo>
                  <a:pt x="5841046" y="4374623"/>
                </a:lnTo>
                <a:lnTo>
                  <a:pt x="0" y="4374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65125"/>
            <a:ext cx="182880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CÉLULA PELTIER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28268" y="3429507"/>
            <a:ext cx="10133451" cy="476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DM Sans"/>
              </a:rPr>
              <a:t>Operação variada entre Delta Tmax de 66 ºC (à 25 ºC lado quente) e 75 ºC (à 50 ºC lado quente)</a:t>
            </a:r>
          </a:p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DM Sans"/>
              </a:rPr>
              <a:t>Tensão máxima 14,4 V</a:t>
            </a:r>
          </a:p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DM Sans"/>
              </a:rPr>
              <a:t>Tensão de operação do produto: 12V</a:t>
            </a:r>
          </a:p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DM Sans"/>
              </a:rPr>
              <a:t>Temperatura de operação do produto: 10 ºC (lado frio) e 40 ºC (lado quente)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6609" y="2877507"/>
            <a:ext cx="19493834" cy="19493834"/>
          </a:xfrm>
          <a:custGeom>
            <a:avLst/>
            <a:gdLst/>
            <a:ahLst/>
            <a:cxnLst/>
            <a:rect r="r" b="b" t="t" l="l"/>
            <a:pathLst>
              <a:path h="19493834" w="19493834">
                <a:moveTo>
                  <a:pt x="0" y="0"/>
                </a:moveTo>
                <a:lnTo>
                  <a:pt x="19493833" y="0"/>
                </a:lnTo>
                <a:lnTo>
                  <a:pt x="19493833" y="19493833"/>
                </a:lnTo>
                <a:lnTo>
                  <a:pt x="0" y="1949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91047" y="-5969993"/>
            <a:ext cx="15532696" cy="15532696"/>
          </a:xfrm>
          <a:custGeom>
            <a:avLst/>
            <a:gdLst/>
            <a:ahLst/>
            <a:cxnLst/>
            <a:rect r="r" b="b" t="t" l="l"/>
            <a:pathLst>
              <a:path h="15532696" w="15532696">
                <a:moveTo>
                  <a:pt x="0" y="0"/>
                </a:moveTo>
                <a:lnTo>
                  <a:pt x="15532697" y="0"/>
                </a:lnTo>
                <a:lnTo>
                  <a:pt x="15532697" y="15532697"/>
                </a:lnTo>
                <a:lnTo>
                  <a:pt x="0" y="1553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963" y="1558925"/>
            <a:ext cx="4414558" cy="8290250"/>
          </a:xfrm>
          <a:custGeom>
            <a:avLst/>
            <a:gdLst/>
            <a:ahLst/>
            <a:cxnLst/>
            <a:rect r="r" b="b" t="t" l="l"/>
            <a:pathLst>
              <a:path h="8290250" w="4414558">
                <a:moveTo>
                  <a:pt x="0" y="0"/>
                </a:moveTo>
                <a:lnTo>
                  <a:pt x="4414558" y="0"/>
                </a:lnTo>
                <a:lnTo>
                  <a:pt x="4414558" y="8290250"/>
                </a:lnTo>
                <a:lnTo>
                  <a:pt x="0" y="8290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65125"/>
            <a:ext cx="182880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APLICATIVO BLYNK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26333" y="3363533"/>
            <a:ext cx="11776667" cy="412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19311" indent="-509655" lvl="1">
              <a:lnSpc>
                <a:spcPts val="6609"/>
              </a:lnSpc>
              <a:buFont typeface="Arial"/>
              <a:buChar char="•"/>
            </a:pPr>
            <a:r>
              <a:rPr lang="en-US" sz="4721">
                <a:solidFill>
                  <a:srgbClr val="000000"/>
                </a:solidFill>
                <a:latin typeface="DM Sans"/>
              </a:rPr>
              <a:t>Conexão via wifi</a:t>
            </a:r>
          </a:p>
          <a:p>
            <a:pPr algn="just" marL="1019311" indent="-509655" lvl="1">
              <a:lnSpc>
                <a:spcPts val="6609"/>
              </a:lnSpc>
              <a:buFont typeface="Arial"/>
              <a:buChar char="•"/>
            </a:pPr>
            <a:r>
              <a:rPr lang="en-US" sz="4721">
                <a:solidFill>
                  <a:srgbClr val="000000"/>
                </a:solidFill>
                <a:latin typeface="DM Sans"/>
              </a:rPr>
              <a:t>Acesso por vários dispositivos</a:t>
            </a:r>
          </a:p>
          <a:p>
            <a:pPr algn="just" marL="1019311" indent="-509655" lvl="1">
              <a:lnSpc>
                <a:spcPts val="6609"/>
              </a:lnSpc>
              <a:buFont typeface="Arial"/>
              <a:buChar char="•"/>
            </a:pPr>
            <a:r>
              <a:rPr lang="en-US" sz="4721">
                <a:solidFill>
                  <a:srgbClr val="000000"/>
                </a:solidFill>
                <a:latin typeface="DM Sans"/>
              </a:rPr>
              <a:t>Facilidade de implementação de novas funcionalidades</a:t>
            </a:r>
          </a:p>
          <a:p>
            <a:pPr algn="just">
              <a:lnSpc>
                <a:spcPts val="660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41402" y="-4945143"/>
            <a:ext cx="19493834" cy="19493834"/>
          </a:xfrm>
          <a:custGeom>
            <a:avLst/>
            <a:gdLst/>
            <a:ahLst/>
            <a:cxnLst/>
            <a:rect r="r" b="b" t="t" l="l"/>
            <a:pathLst>
              <a:path h="19493834" w="19493834">
                <a:moveTo>
                  <a:pt x="0" y="0"/>
                </a:moveTo>
                <a:lnTo>
                  <a:pt x="19493834" y="0"/>
                </a:lnTo>
                <a:lnTo>
                  <a:pt x="19493834" y="19493834"/>
                </a:lnTo>
                <a:lnTo>
                  <a:pt x="0" y="19493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5420" y="311367"/>
            <a:ext cx="9206618" cy="9206618"/>
          </a:xfrm>
          <a:custGeom>
            <a:avLst/>
            <a:gdLst/>
            <a:ahLst/>
            <a:cxnLst/>
            <a:rect r="r" b="b" t="t" l="l"/>
            <a:pathLst>
              <a:path h="9206618" w="9206618">
                <a:moveTo>
                  <a:pt x="0" y="0"/>
                </a:moveTo>
                <a:lnTo>
                  <a:pt x="9206619" y="0"/>
                </a:lnTo>
                <a:lnTo>
                  <a:pt x="9206619" y="9206618"/>
                </a:lnTo>
                <a:lnTo>
                  <a:pt x="0" y="9206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03764" y="3385268"/>
            <a:ext cx="2986170" cy="3058816"/>
          </a:xfrm>
          <a:custGeom>
            <a:avLst/>
            <a:gdLst/>
            <a:ahLst/>
            <a:cxnLst/>
            <a:rect r="r" b="b" t="t" l="l"/>
            <a:pathLst>
              <a:path h="3058816" w="2986170">
                <a:moveTo>
                  <a:pt x="0" y="0"/>
                </a:moveTo>
                <a:lnTo>
                  <a:pt x="2986170" y="0"/>
                </a:lnTo>
                <a:lnTo>
                  <a:pt x="2986170" y="3058816"/>
                </a:lnTo>
                <a:lnTo>
                  <a:pt x="0" y="3058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3035" y="2727229"/>
            <a:ext cx="12198989" cy="408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DM Sans"/>
              </a:rPr>
              <a:t>Avaliar a sensibilidade dos termo receptores neurológicos sem a influência  de outros métodos.</a:t>
            </a:r>
          </a:p>
          <a:p>
            <a:pPr algn="just">
              <a:lnSpc>
                <a:spcPts val="5459"/>
              </a:lnSpc>
            </a:pPr>
          </a:p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DM Sans"/>
              </a:rPr>
              <a:t>Ter o atuador como mecanismo rápido, sistemático e barato.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5350"/>
            <a:ext cx="74546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PROBLEMÁTICA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41402" y="-4945143"/>
            <a:ext cx="19493834" cy="19493834"/>
          </a:xfrm>
          <a:custGeom>
            <a:avLst/>
            <a:gdLst/>
            <a:ahLst/>
            <a:cxnLst/>
            <a:rect r="r" b="b" t="t" l="l"/>
            <a:pathLst>
              <a:path h="19493834" w="19493834">
                <a:moveTo>
                  <a:pt x="0" y="0"/>
                </a:moveTo>
                <a:lnTo>
                  <a:pt x="19493834" y="0"/>
                </a:lnTo>
                <a:lnTo>
                  <a:pt x="19493834" y="19493834"/>
                </a:lnTo>
                <a:lnTo>
                  <a:pt x="0" y="19493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5420" y="311367"/>
            <a:ext cx="9206618" cy="9206618"/>
          </a:xfrm>
          <a:custGeom>
            <a:avLst/>
            <a:gdLst/>
            <a:ahLst/>
            <a:cxnLst/>
            <a:rect r="r" b="b" t="t" l="l"/>
            <a:pathLst>
              <a:path h="9206618" w="9206618">
                <a:moveTo>
                  <a:pt x="0" y="0"/>
                </a:moveTo>
                <a:lnTo>
                  <a:pt x="9206619" y="0"/>
                </a:lnTo>
                <a:lnTo>
                  <a:pt x="9206619" y="9206618"/>
                </a:lnTo>
                <a:lnTo>
                  <a:pt x="0" y="9206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65125"/>
            <a:ext cx="74546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PRODUTO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412809" y="1883109"/>
            <a:ext cx="13462382" cy="7634876"/>
          </a:xfrm>
          <a:custGeom>
            <a:avLst/>
            <a:gdLst/>
            <a:ahLst/>
            <a:cxnLst/>
            <a:rect r="r" b="b" t="t" l="l"/>
            <a:pathLst>
              <a:path h="7634876" w="13462382">
                <a:moveTo>
                  <a:pt x="0" y="0"/>
                </a:moveTo>
                <a:lnTo>
                  <a:pt x="13462382" y="0"/>
                </a:lnTo>
                <a:lnTo>
                  <a:pt x="13462382" y="7634876"/>
                </a:lnTo>
                <a:lnTo>
                  <a:pt x="0" y="7634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78447" y="-1155649"/>
            <a:ext cx="19493834" cy="19493834"/>
          </a:xfrm>
          <a:custGeom>
            <a:avLst/>
            <a:gdLst/>
            <a:ahLst/>
            <a:cxnLst/>
            <a:rect r="r" b="b" t="t" l="l"/>
            <a:pathLst>
              <a:path h="19493834" w="19493834">
                <a:moveTo>
                  <a:pt x="0" y="0"/>
                </a:moveTo>
                <a:lnTo>
                  <a:pt x="19493834" y="0"/>
                </a:lnTo>
                <a:lnTo>
                  <a:pt x="19493834" y="19493834"/>
                </a:lnTo>
                <a:lnTo>
                  <a:pt x="0" y="19493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0792" y="-10003148"/>
            <a:ext cx="15532696" cy="15532696"/>
          </a:xfrm>
          <a:custGeom>
            <a:avLst/>
            <a:gdLst/>
            <a:ahLst/>
            <a:cxnLst/>
            <a:rect r="r" b="b" t="t" l="l"/>
            <a:pathLst>
              <a:path h="15532696" w="15532696">
                <a:moveTo>
                  <a:pt x="0" y="0"/>
                </a:moveTo>
                <a:lnTo>
                  <a:pt x="15532696" y="0"/>
                </a:lnTo>
                <a:lnTo>
                  <a:pt x="15532696" y="15532696"/>
                </a:lnTo>
                <a:lnTo>
                  <a:pt x="0" y="1553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42185" y="13722"/>
            <a:ext cx="2203390" cy="2203390"/>
          </a:xfrm>
          <a:custGeom>
            <a:avLst/>
            <a:gdLst/>
            <a:ahLst/>
            <a:cxnLst/>
            <a:rect r="r" b="b" t="t" l="l"/>
            <a:pathLst>
              <a:path h="2203390" w="2203390">
                <a:moveTo>
                  <a:pt x="0" y="0"/>
                </a:moveTo>
                <a:lnTo>
                  <a:pt x="2203390" y="0"/>
                </a:lnTo>
                <a:lnTo>
                  <a:pt x="2203390" y="2203390"/>
                </a:lnTo>
                <a:lnTo>
                  <a:pt x="0" y="2203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39741" y="1970791"/>
            <a:ext cx="2005835" cy="44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"/>
              </a:lnSpc>
              <a:spcBef>
                <a:spcPct val="0"/>
              </a:spcBef>
            </a:pPr>
            <a:r>
              <a:rPr lang="en-US" sz="2623">
                <a:solidFill>
                  <a:srgbClr val="000000"/>
                </a:solidFill>
                <a:latin typeface="Open Sans 2 Bold"/>
              </a:rPr>
              <a:t>NeuroSense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6609" y="2877507"/>
            <a:ext cx="19493834" cy="19493834"/>
          </a:xfrm>
          <a:custGeom>
            <a:avLst/>
            <a:gdLst/>
            <a:ahLst/>
            <a:cxnLst/>
            <a:rect r="r" b="b" t="t" l="l"/>
            <a:pathLst>
              <a:path h="19493834" w="19493834">
                <a:moveTo>
                  <a:pt x="0" y="0"/>
                </a:moveTo>
                <a:lnTo>
                  <a:pt x="19493833" y="0"/>
                </a:lnTo>
                <a:lnTo>
                  <a:pt x="19493833" y="19493833"/>
                </a:lnTo>
                <a:lnTo>
                  <a:pt x="0" y="1949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91047" y="-5969993"/>
            <a:ext cx="15532696" cy="15532696"/>
          </a:xfrm>
          <a:custGeom>
            <a:avLst/>
            <a:gdLst/>
            <a:ahLst/>
            <a:cxnLst/>
            <a:rect r="r" b="b" t="t" l="l"/>
            <a:pathLst>
              <a:path h="15532696" w="15532696">
                <a:moveTo>
                  <a:pt x="0" y="0"/>
                </a:moveTo>
                <a:lnTo>
                  <a:pt x="15532697" y="0"/>
                </a:lnTo>
                <a:lnTo>
                  <a:pt x="15532697" y="15532697"/>
                </a:lnTo>
                <a:lnTo>
                  <a:pt x="0" y="1553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12547" y="1990286"/>
            <a:ext cx="12662906" cy="7572418"/>
          </a:xfrm>
          <a:custGeom>
            <a:avLst/>
            <a:gdLst/>
            <a:ahLst/>
            <a:cxnLst/>
            <a:rect r="r" b="b" t="t" l="l"/>
            <a:pathLst>
              <a:path h="7572418" w="12662906">
                <a:moveTo>
                  <a:pt x="0" y="0"/>
                </a:moveTo>
                <a:lnTo>
                  <a:pt x="12662906" y="0"/>
                </a:lnTo>
                <a:lnTo>
                  <a:pt x="12662906" y="7572418"/>
                </a:lnTo>
                <a:lnTo>
                  <a:pt x="0" y="7572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2402" y="602555"/>
            <a:ext cx="826159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COMO FUNCIONA?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6609" y="2877507"/>
            <a:ext cx="19493834" cy="19493834"/>
          </a:xfrm>
          <a:custGeom>
            <a:avLst/>
            <a:gdLst/>
            <a:ahLst/>
            <a:cxnLst/>
            <a:rect r="r" b="b" t="t" l="l"/>
            <a:pathLst>
              <a:path h="19493834" w="19493834">
                <a:moveTo>
                  <a:pt x="0" y="0"/>
                </a:moveTo>
                <a:lnTo>
                  <a:pt x="19493833" y="0"/>
                </a:lnTo>
                <a:lnTo>
                  <a:pt x="19493833" y="19493833"/>
                </a:lnTo>
                <a:lnTo>
                  <a:pt x="0" y="1949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91047" y="-5969993"/>
            <a:ext cx="15532696" cy="15532696"/>
          </a:xfrm>
          <a:custGeom>
            <a:avLst/>
            <a:gdLst/>
            <a:ahLst/>
            <a:cxnLst/>
            <a:rect r="r" b="b" t="t" l="l"/>
            <a:pathLst>
              <a:path h="15532696" w="15532696">
                <a:moveTo>
                  <a:pt x="0" y="0"/>
                </a:moveTo>
                <a:lnTo>
                  <a:pt x="15532697" y="0"/>
                </a:lnTo>
                <a:lnTo>
                  <a:pt x="15532697" y="15532697"/>
                </a:lnTo>
                <a:lnTo>
                  <a:pt x="0" y="1553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8527" y="1948973"/>
            <a:ext cx="7601673" cy="2347538"/>
            <a:chOff x="0" y="0"/>
            <a:chExt cx="2002087" cy="6182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2087" cy="618282"/>
            </a:xfrm>
            <a:custGeom>
              <a:avLst/>
              <a:gdLst/>
              <a:ahLst/>
              <a:cxnLst/>
              <a:rect r="r" b="b" t="t" l="l"/>
              <a:pathLst>
                <a:path h="618282" w="2002087">
                  <a:moveTo>
                    <a:pt x="0" y="0"/>
                  </a:moveTo>
                  <a:lnTo>
                    <a:pt x="2002087" y="0"/>
                  </a:lnTo>
                  <a:lnTo>
                    <a:pt x="2002087" y="618282"/>
                  </a:lnTo>
                  <a:lnTo>
                    <a:pt x="0" y="618282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02087" cy="67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Open Sans 2 Bold"/>
                </a:rPr>
                <a:t>Atuador (Peltier)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8527" y="3548075"/>
            <a:ext cx="3944474" cy="1478231"/>
            <a:chOff x="0" y="0"/>
            <a:chExt cx="1038874" cy="3893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8874" cy="389328"/>
            </a:xfrm>
            <a:custGeom>
              <a:avLst/>
              <a:gdLst/>
              <a:ahLst/>
              <a:cxnLst/>
              <a:rect r="r" b="b" t="t" l="l"/>
              <a:pathLst>
                <a:path h="389328" w="1038874">
                  <a:moveTo>
                    <a:pt x="0" y="0"/>
                  </a:moveTo>
                  <a:lnTo>
                    <a:pt x="1038874" y="0"/>
                  </a:lnTo>
                  <a:lnTo>
                    <a:pt x="1038874" y="389328"/>
                  </a:lnTo>
                  <a:lnTo>
                    <a:pt x="0" y="389328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038874" cy="456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0000"/>
                  </a:solidFill>
                  <a:latin typeface="Open Sans 2 Bold"/>
                </a:rPr>
                <a:t>Frio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18714" y="1948973"/>
            <a:ext cx="3775310" cy="1617744"/>
            <a:chOff x="0" y="0"/>
            <a:chExt cx="994320" cy="4260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4320" cy="426072"/>
            </a:xfrm>
            <a:custGeom>
              <a:avLst/>
              <a:gdLst/>
              <a:ahLst/>
              <a:cxnLst/>
              <a:rect r="r" b="b" t="t" l="l"/>
              <a:pathLst>
                <a:path h="426072" w="994320">
                  <a:moveTo>
                    <a:pt x="0" y="0"/>
                  </a:moveTo>
                  <a:lnTo>
                    <a:pt x="994320" y="0"/>
                  </a:lnTo>
                  <a:lnTo>
                    <a:pt x="994320" y="426072"/>
                  </a:lnTo>
                  <a:lnTo>
                    <a:pt x="0" y="426072"/>
                  </a:ln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994320" cy="49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Open Sans 2 Bold"/>
                </a:rPr>
                <a:t>Sensores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63319" y="5639323"/>
            <a:ext cx="5402189" cy="1513732"/>
            <a:chOff x="0" y="0"/>
            <a:chExt cx="1422799" cy="3986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2799" cy="398678"/>
            </a:xfrm>
            <a:custGeom>
              <a:avLst/>
              <a:gdLst/>
              <a:ahLst/>
              <a:cxnLst/>
              <a:rect r="r" b="b" t="t" l="l"/>
              <a:pathLst>
                <a:path h="398678" w="1422799">
                  <a:moveTo>
                    <a:pt x="0" y="0"/>
                  </a:moveTo>
                  <a:lnTo>
                    <a:pt x="1422799" y="0"/>
                  </a:lnTo>
                  <a:lnTo>
                    <a:pt x="1422799" y="398678"/>
                  </a:lnTo>
                  <a:lnTo>
                    <a:pt x="0" y="398678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422799" cy="455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Open Sans 2 Bold"/>
                </a:rPr>
                <a:t>Microcontrolador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273909" y="6534090"/>
            <a:ext cx="3975873" cy="1237929"/>
            <a:chOff x="0" y="0"/>
            <a:chExt cx="1047143" cy="3260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7143" cy="326039"/>
            </a:xfrm>
            <a:custGeom>
              <a:avLst/>
              <a:gdLst/>
              <a:ahLst/>
              <a:cxnLst/>
              <a:rect r="r" b="b" t="t" l="l"/>
              <a:pathLst>
                <a:path h="326039" w="1047143">
                  <a:moveTo>
                    <a:pt x="0" y="0"/>
                  </a:moveTo>
                  <a:lnTo>
                    <a:pt x="1047143" y="0"/>
                  </a:lnTo>
                  <a:lnTo>
                    <a:pt x="1047143" y="326039"/>
                  </a:lnTo>
                  <a:lnTo>
                    <a:pt x="0" y="326039"/>
                  </a:lnTo>
                  <a:close/>
                </a:path>
              </a:pathLst>
            </a:custGeom>
            <a:gradFill rotWithShape="true">
              <a:gsLst>
                <a:gs pos="0">
                  <a:srgbClr val="843300">
                    <a:alpha val="100000"/>
                  </a:srgbClr>
                </a:gs>
                <a:gs pos="100000">
                  <a:srgbClr val="FFEA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047143" cy="402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Open Sans 2 Bold"/>
                </a:rPr>
                <a:t>Pele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H="true">
            <a:off x="4261846" y="5026306"/>
            <a:ext cx="1987936" cy="15077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V="true">
            <a:off x="8150200" y="2757845"/>
            <a:ext cx="1168514" cy="3648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11206369" y="3566717"/>
            <a:ext cx="1158044" cy="20726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8150200" y="3122742"/>
            <a:ext cx="1513119" cy="32734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7551109" y="7934105"/>
            <a:ext cx="5031876" cy="1891111"/>
            <a:chOff x="0" y="0"/>
            <a:chExt cx="1325268" cy="4980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25268" cy="498070"/>
            </a:xfrm>
            <a:custGeom>
              <a:avLst/>
              <a:gdLst/>
              <a:ahLst/>
              <a:cxnLst/>
              <a:rect r="r" b="b" t="t" l="l"/>
              <a:pathLst>
                <a:path h="498070" w="1325268">
                  <a:moveTo>
                    <a:pt x="0" y="0"/>
                  </a:moveTo>
                  <a:lnTo>
                    <a:pt x="1325268" y="0"/>
                  </a:lnTo>
                  <a:lnTo>
                    <a:pt x="1325268" y="498070"/>
                  </a:lnTo>
                  <a:lnTo>
                    <a:pt x="0" y="498070"/>
                  </a:lnTo>
                  <a:close/>
                </a:path>
              </a:pathLst>
            </a:custGeom>
            <a:solidFill>
              <a:srgbClr val="0FB8C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325268" cy="555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2 Bold"/>
                </a:rPr>
                <a:t>Visualização</a:t>
              </a:r>
            </a:p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Open Sans 2 Bold"/>
                </a:rPr>
                <a:t>Aplicativo Blynk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H="true">
            <a:off x="10067047" y="6567856"/>
            <a:ext cx="1139323" cy="136624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7" id="27"/>
          <p:cNvGrpSpPr/>
          <p:nvPr/>
        </p:nvGrpSpPr>
        <p:grpSpPr>
          <a:xfrm rot="0">
            <a:off x="4349364" y="3566717"/>
            <a:ext cx="3800836" cy="1459589"/>
            <a:chOff x="0" y="0"/>
            <a:chExt cx="1001043" cy="3844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01043" cy="384419"/>
            </a:xfrm>
            <a:custGeom>
              <a:avLst/>
              <a:gdLst/>
              <a:ahLst/>
              <a:cxnLst/>
              <a:rect r="r" b="b" t="t" l="l"/>
              <a:pathLst>
                <a:path h="384419" w="1001043">
                  <a:moveTo>
                    <a:pt x="0" y="0"/>
                  </a:moveTo>
                  <a:lnTo>
                    <a:pt x="1001043" y="0"/>
                  </a:lnTo>
                  <a:lnTo>
                    <a:pt x="1001043" y="384419"/>
                  </a:lnTo>
                  <a:lnTo>
                    <a:pt x="0" y="384419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001043" cy="432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000000"/>
                  </a:solidFill>
                  <a:latin typeface="Open Sans 2 Bold"/>
                </a:rPr>
                <a:t>Quente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2520764" y="5026306"/>
            <a:ext cx="1741081" cy="15077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1" id="31"/>
          <p:cNvGrpSpPr/>
          <p:nvPr/>
        </p:nvGrpSpPr>
        <p:grpSpPr>
          <a:xfrm rot="0">
            <a:off x="14659115" y="1948973"/>
            <a:ext cx="3185405" cy="1382453"/>
            <a:chOff x="0" y="0"/>
            <a:chExt cx="838954" cy="3641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38954" cy="364103"/>
            </a:xfrm>
            <a:custGeom>
              <a:avLst/>
              <a:gdLst/>
              <a:ahLst/>
              <a:cxnLst/>
              <a:rect r="r" b="b" t="t" l="l"/>
              <a:pathLst>
                <a:path h="364103" w="838954">
                  <a:moveTo>
                    <a:pt x="0" y="0"/>
                  </a:moveTo>
                  <a:lnTo>
                    <a:pt x="838954" y="0"/>
                  </a:lnTo>
                  <a:lnTo>
                    <a:pt x="838954" y="364103"/>
                  </a:lnTo>
                  <a:lnTo>
                    <a:pt x="0" y="364103"/>
                  </a:lnTo>
                  <a:close/>
                </a:path>
              </a:pathLst>
            </a:custGeom>
            <a:solidFill>
              <a:srgbClr val="0FB8CE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38954" cy="411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Open Sans 2 Bold"/>
                </a:rPr>
                <a:t>Visualização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Open Sans 2 Bold"/>
                </a:rPr>
                <a:t>Telas LCD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 flipV="true">
            <a:off x="13094024" y="2640199"/>
            <a:ext cx="1565090" cy="1176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5" id="35"/>
          <p:cNvSpPr txBox="true"/>
          <p:nvPr/>
        </p:nvSpPr>
        <p:spPr>
          <a:xfrm rot="0">
            <a:off x="882402" y="365125"/>
            <a:ext cx="826159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COMO FUNCIONA?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6609" y="2877507"/>
            <a:ext cx="19493834" cy="19493834"/>
          </a:xfrm>
          <a:custGeom>
            <a:avLst/>
            <a:gdLst/>
            <a:ahLst/>
            <a:cxnLst/>
            <a:rect r="r" b="b" t="t" l="l"/>
            <a:pathLst>
              <a:path h="19493834" w="19493834">
                <a:moveTo>
                  <a:pt x="0" y="0"/>
                </a:moveTo>
                <a:lnTo>
                  <a:pt x="19493833" y="0"/>
                </a:lnTo>
                <a:lnTo>
                  <a:pt x="19493833" y="19493833"/>
                </a:lnTo>
                <a:lnTo>
                  <a:pt x="0" y="1949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91047" y="-5969993"/>
            <a:ext cx="15532696" cy="15532696"/>
          </a:xfrm>
          <a:custGeom>
            <a:avLst/>
            <a:gdLst/>
            <a:ahLst/>
            <a:cxnLst/>
            <a:rect r="r" b="b" t="t" l="l"/>
            <a:pathLst>
              <a:path h="15532696" w="15532696">
                <a:moveTo>
                  <a:pt x="0" y="0"/>
                </a:moveTo>
                <a:lnTo>
                  <a:pt x="15532697" y="0"/>
                </a:lnTo>
                <a:lnTo>
                  <a:pt x="15532697" y="15532697"/>
                </a:lnTo>
                <a:lnTo>
                  <a:pt x="0" y="1553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63892" y="1796356"/>
            <a:ext cx="10623859" cy="8041965"/>
          </a:xfrm>
          <a:custGeom>
            <a:avLst/>
            <a:gdLst/>
            <a:ahLst/>
            <a:cxnLst/>
            <a:rect r="r" b="b" t="t" l="l"/>
            <a:pathLst>
              <a:path h="8041965" w="10623859">
                <a:moveTo>
                  <a:pt x="0" y="0"/>
                </a:moveTo>
                <a:lnTo>
                  <a:pt x="10623859" y="0"/>
                </a:lnTo>
                <a:lnTo>
                  <a:pt x="10623859" y="8041964"/>
                </a:lnTo>
                <a:lnTo>
                  <a:pt x="0" y="8041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2402" y="365125"/>
            <a:ext cx="826159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COMO FUNCIONA?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6609" y="2877507"/>
            <a:ext cx="19493834" cy="19493834"/>
          </a:xfrm>
          <a:custGeom>
            <a:avLst/>
            <a:gdLst/>
            <a:ahLst/>
            <a:cxnLst/>
            <a:rect r="r" b="b" t="t" l="l"/>
            <a:pathLst>
              <a:path h="19493834" w="19493834">
                <a:moveTo>
                  <a:pt x="0" y="0"/>
                </a:moveTo>
                <a:lnTo>
                  <a:pt x="19493833" y="0"/>
                </a:lnTo>
                <a:lnTo>
                  <a:pt x="19493833" y="19493833"/>
                </a:lnTo>
                <a:lnTo>
                  <a:pt x="0" y="1949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91047" y="-5969993"/>
            <a:ext cx="15532696" cy="15532696"/>
          </a:xfrm>
          <a:custGeom>
            <a:avLst/>
            <a:gdLst/>
            <a:ahLst/>
            <a:cxnLst/>
            <a:rect r="r" b="b" t="t" l="l"/>
            <a:pathLst>
              <a:path h="15532696" w="15532696">
                <a:moveTo>
                  <a:pt x="0" y="0"/>
                </a:moveTo>
                <a:lnTo>
                  <a:pt x="15532697" y="0"/>
                </a:lnTo>
                <a:lnTo>
                  <a:pt x="15532697" y="15532697"/>
                </a:lnTo>
                <a:lnTo>
                  <a:pt x="0" y="1553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9233" y="-610011"/>
            <a:ext cx="24564424" cy="11204269"/>
          </a:xfrm>
          <a:custGeom>
            <a:avLst/>
            <a:gdLst/>
            <a:ahLst/>
            <a:cxnLst/>
            <a:rect r="r" b="b" t="t" l="l"/>
            <a:pathLst>
              <a:path h="11204269" w="24564424">
                <a:moveTo>
                  <a:pt x="0" y="0"/>
                </a:moveTo>
                <a:lnTo>
                  <a:pt x="24564424" y="0"/>
                </a:lnTo>
                <a:lnTo>
                  <a:pt x="24564424" y="11204269"/>
                </a:lnTo>
                <a:lnTo>
                  <a:pt x="0" y="11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295" r="0" b="-5534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39844" y="365125"/>
            <a:ext cx="340831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OFERTA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00523" y="2858284"/>
            <a:ext cx="1348695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R$100 mil por 20% da empresa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14045" y="4600368"/>
            <a:ext cx="4059911" cy="4059911"/>
          </a:xfrm>
          <a:custGeom>
            <a:avLst/>
            <a:gdLst/>
            <a:ahLst/>
            <a:cxnLst/>
            <a:rect r="r" b="b" t="t" l="l"/>
            <a:pathLst>
              <a:path h="4059911" w="4059911">
                <a:moveTo>
                  <a:pt x="0" y="0"/>
                </a:moveTo>
                <a:lnTo>
                  <a:pt x="4059910" y="0"/>
                </a:lnTo>
                <a:lnTo>
                  <a:pt x="4059910" y="4059910"/>
                </a:lnTo>
                <a:lnTo>
                  <a:pt x="0" y="4059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67698" y="7996703"/>
            <a:ext cx="53526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NeuroSense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6609" y="2877507"/>
            <a:ext cx="19493834" cy="19493834"/>
          </a:xfrm>
          <a:custGeom>
            <a:avLst/>
            <a:gdLst/>
            <a:ahLst/>
            <a:cxnLst/>
            <a:rect r="r" b="b" t="t" l="l"/>
            <a:pathLst>
              <a:path h="19493834" w="19493834">
                <a:moveTo>
                  <a:pt x="0" y="0"/>
                </a:moveTo>
                <a:lnTo>
                  <a:pt x="19493833" y="0"/>
                </a:lnTo>
                <a:lnTo>
                  <a:pt x="19493833" y="19493833"/>
                </a:lnTo>
                <a:lnTo>
                  <a:pt x="0" y="1949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91047" y="-5969993"/>
            <a:ext cx="15532696" cy="15532696"/>
          </a:xfrm>
          <a:custGeom>
            <a:avLst/>
            <a:gdLst/>
            <a:ahLst/>
            <a:cxnLst/>
            <a:rect r="r" b="b" t="t" l="l"/>
            <a:pathLst>
              <a:path h="15532696" w="15532696">
                <a:moveTo>
                  <a:pt x="0" y="0"/>
                </a:moveTo>
                <a:lnTo>
                  <a:pt x="15532697" y="0"/>
                </a:lnTo>
                <a:lnTo>
                  <a:pt x="15532697" y="15532697"/>
                </a:lnTo>
                <a:lnTo>
                  <a:pt x="0" y="1553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9233" y="-610011"/>
            <a:ext cx="24564424" cy="11204269"/>
          </a:xfrm>
          <a:custGeom>
            <a:avLst/>
            <a:gdLst/>
            <a:ahLst/>
            <a:cxnLst/>
            <a:rect r="r" b="b" t="t" l="l"/>
            <a:pathLst>
              <a:path h="11204269" w="24564424">
                <a:moveTo>
                  <a:pt x="0" y="0"/>
                </a:moveTo>
                <a:lnTo>
                  <a:pt x="24564424" y="0"/>
                </a:lnTo>
                <a:lnTo>
                  <a:pt x="24564424" y="11204269"/>
                </a:lnTo>
                <a:lnTo>
                  <a:pt x="0" y="11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295" r="0" b="-5534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172200"/>
            <a:ext cx="1601031" cy="4114800"/>
          </a:xfrm>
          <a:custGeom>
            <a:avLst/>
            <a:gdLst/>
            <a:ahLst/>
            <a:cxnLst/>
            <a:rect r="r" b="b" t="t" l="l"/>
            <a:pathLst>
              <a:path h="4114800" w="1601031">
                <a:moveTo>
                  <a:pt x="0" y="0"/>
                </a:moveTo>
                <a:lnTo>
                  <a:pt x="1601031" y="0"/>
                </a:lnTo>
                <a:lnTo>
                  <a:pt x="16010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01466" y="506719"/>
            <a:ext cx="3223443" cy="3102563"/>
          </a:xfrm>
          <a:custGeom>
            <a:avLst/>
            <a:gdLst/>
            <a:ahLst/>
            <a:cxnLst/>
            <a:rect r="r" b="b" t="t" l="l"/>
            <a:pathLst>
              <a:path h="3102563" w="3223443">
                <a:moveTo>
                  <a:pt x="0" y="0"/>
                </a:moveTo>
                <a:lnTo>
                  <a:pt x="3223443" y="0"/>
                </a:lnTo>
                <a:lnTo>
                  <a:pt x="3223443" y="3102564"/>
                </a:lnTo>
                <a:lnTo>
                  <a:pt x="0" y="3102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13671" y="4479925"/>
            <a:ext cx="1146065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PERGUNTAS E RESPOSTAS!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6609" y="2877507"/>
            <a:ext cx="19493834" cy="19493834"/>
          </a:xfrm>
          <a:custGeom>
            <a:avLst/>
            <a:gdLst/>
            <a:ahLst/>
            <a:cxnLst/>
            <a:rect r="r" b="b" t="t" l="l"/>
            <a:pathLst>
              <a:path h="19493834" w="19493834">
                <a:moveTo>
                  <a:pt x="0" y="0"/>
                </a:moveTo>
                <a:lnTo>
                  <a:pt x="19493833" y="0"/>
                </a:lnTo>
                <a:lnTo>
                  <a:pt x="19493833" y="19493833"/>
                </a:lnTo>
                <a:lnTo>
                  <a:pt x="0" y="1949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91047" y="-5969993"/>
            <a:ext cx="15532696" cy="15532696"/>
          </a:xfrm>
          <a:custGeom>
            <a:avLst/>
            <a:gdLst/>
            <a:ahLst/>
            <a:cxnLst/>
            <a:rect r="r" b="b" t="t" l="l"/>
            <a:pathLst>
              <a:path h="15532696" w="15532696">
                <a:moveTo>
                  <a:pt x="0" y="0"/>
                </a:moveTo>
                <a:lnTo>
                  <a:pt x="15532697" y="0"/>
                </a:lnTo>
                <a:lnTo>
                  <a:pt x="15532697" y="15532697"/>
                </a:lnTo>
                <a:lnTo>
                  <a:pt x="0" y="1553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01904" y="2877507"/>
            <a:ext cx="4812025" cy="5938891"/>
          </a:xfrm>
          <a:custGeom>
            <a:avLst/>
            <a:gdLst/>
            <a:ahLst/>
            <a:cxnLst/>
            <a:rect r="r" b="b" t="t" l="l"/>
            <a:pathLst>
              <a:path h="5938891" w="4812025">
                <a:moveTo>
                  <a:pt x="0" y="0"/>
                </a:moveTo>
                <a:lnTo>
                  <a:pt x="4812025" y="0"/>
                </a:lnTo>
                <a:lnTo>
                  <a:pt x="4812025" y="5938891"/>
                </a:lnTo>
                <a:lnTo>
                  <a:pt x="0" y="5938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65125"/>
            <a:ext cx="182880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2 Bold"/>
              </a:rPr>
              <a:t>SENSOR DE TEMPERATURA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5849" y="4458207"/>
            <a:ext cx="9728214" cy="271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DM Sans"/>
              </a:rPr>
              <a:t>Resolução programável - 9 a 12 bits (0,5 ºC, 0,25 ºC, 0,125 ºC e 0,0625 ºC) </a:t>
            </a:r>
          </a:p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DM Sans"/>
              </a:rPr>
              <a:t>Incerteza de 0,5 ºC na faixa de -10 ºC a +85 ºC.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DAF1k0ZEnRI</dc:identifier>
  <dcterms:modified xsi:type="dcterms:W3CDTF">2011-08-01T06:04:30Z</dcterms:modified>
  <cp:revision>1</cp:revision>
  <dc:title>Aferidor de sensibilidade térmica</dc:title>
</cp:coreProperties>
</file>